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12" r:id="rId2"/>
    <p:sldId id="256" r:id="rId3"/>
    <p:sldId id="257" r:id="rId4"/>
    <p:sldId id="273" r:id="rId5"/>
    <p:sldId id="275" r:id="rId6"/>
    <p:sldId id="260" r:id="rId7"/>
    <p:sldId id="281" r:id="rId8"/>
    <p:sldId id="294" r:id="rId9"/>
    <p:sldId id="276" r:id="rId10"/>
    <p:sldId id="284" r:id="rId11"/>
    <p:sldId id="295" r:id="rId12"/>
    <p:sldId id="296" r:id="rId13"/>
    <p:sldId id="302" r:id="rId14"/>
    <p:sldId id="297" r:id="rId15"/>
    <p:sldId id="301" r:id="rId16"/>
    <p:sldId id="298" r:id="rId17"/>
    <p:sldId id="300" r:id="rId18"/>
    <p:sldId id="299" r:id="rId19"/>
    <p:sldId id="307" r:id="rId20"/>
    <p:sldId id="308" r:id="rId21"/>
    <p:sldId id="311" r:id="rId22"/>
    <p:sldId id="309" r:id="rId23"/>
    <p:sldId id="310" r:id="rId24"/>
    <p:sldId id="293" r:id="rId25"/>
    <p:sldId id="291" r:id="rId26"/>
    <p:sldId id="314" r:id="rId27"/>
    <p:sldId id="313" r:id="rId28"/>
    <p:sldId id="305" r:id="rId29"/>
    <p:sldId id="306"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mn-cs"/>
      </a:defRPr>
    </a:lvl1pPr>
    <a:lvl2pPr marL="457200" algn="l" rtl="0" fontAlgn="base">
      <a:spcBef>
        <a:spcPct val="0"/>
      </a:spcBef>
      <a:spcAft>
        <a:spcPct val="0"/>
      </a:spcAft>
      <a:defRPr kern="1200">
        <a:solidFill>
          <a:schemeClr val="tx1"/>
        </a:solidFill>
        <a:latin typeface="Franklin Gothic Book" pitchFamily="34" charset="0"/>
        <a:ea typeface="+mn-ea"/>
        <a:cs typeface="+mn-cs"/>
      </a:defRPr>
    </a:lvl2pPr>
    <a:lvl3pPr marL="914400" algn="l" rtl="0" fontAlgn="base">
      <a:spcBef>
        <a:spcPct val="0"/>
      </a:spcBef>
      <a:spcAft>
        <a:spcPct val="0"/>
      </a:spcAft>
      <a:defRPr kern="1200">
        <a:solidFill>
          <a:schemeClr val="tx1"/>
        </a:solidFill>
        <a:latin typeface="Franklin Gothic Book" pitchFamily="34" charset="0"/>
        <a:ea typeface="+mn-ea"/>
        <a:cs typeface="+mn-cs"/>
      </a:defRPr>
    </a:lvl3pPr>
    <a:lvl4pPr marL="1371600" algn="l" rtl="0" fontAlgn="base">
      <a:spcBef>
        <a:spcPct val="0"/>
      </a:spcBef>
      <a:spcAft>
        <a:spcPct val="0"/>
      </a:spcAft>
      <a:defRPr kern="1200">
        <a:solidFill>
          <a:schemeClr val="tx1"/>
        </a:solidFill>
        <a:latin typeface="Franklin Gothic Book" pitchFamily="34" charset="0"/>
        <a:ea typeface="+mn-ea"/>
        <a:cs typeface="+mn-cs"/>
      </a:defRPr>
    </a:lvl4pPr>
    <a:lvl5pPr marL="1828800" algn="l" rtl="0" fontAlgn="base">
      <a:spcBef>
        <a:spcPct val="0"/>
      </a:spcBef>
      <a:spcAft>
        <a:spcPct val="0"/>
      </a:spcAft>
      <a:defRPr kern="1200">
        <a:solidFill>
          <a:schemeClr val="tx1"/>
        </a:solidFill>
        <a:latin typeface="Franklin Gothic Book" pitchFamily="34" charset="0"/>
        <a:ea typeface="+mn-ea"/>
        <a:cs typeface="+mn-cs"/>
      </a:defRPr>
    </a:lvl5pPr>
    <a:lvl6pPr marL="2286000" algn="l" defTabSz="914400" rtl="0" eaLnBrk="1" latinLnBrk="0" hangingPunct="1">
      <a:defRPr kern="1200">
        <a:solidFill>
          <a:schemeClr val="tx1"/>
        </a:solidFill>
        <a:latin typeface="Franklin Gothic Book" pitchFamily="34" charset="0"/>
        <a:ea typeface="+mn-ea"/>
        <a:cs typeface="+mn-cs"/>
      </a:defRPr>
    </a:lvl6pPr>
    <a:lvl7pPr marL="2743200" algn="l" defTabSz="914400" rtl="0" eaLnBrk="1" latinLnBrk="0" hangingPunct="1">
      <a:defRPr kern="1200">
        <a:solidFill>
          <a:schemeClr val="tx1"/>
        </a:solidFill>
        <a:latin typeface="Franklin Gothic Book" pitchFamily="34" charset="0"/>
        <a:ea typeface="+mn-ea"/>
        <a:cs typeface="+mn-cs"/>
      </a:defRPr>
    </a:lvl7pPr>
    <a:lvl8pPr marL="3200400" algn="l" defTabSz="914400" rtl="0" eaLnBrk="1" latinLnBrk="0" hangingPunct="1">
      <a:defRPr kern="1200">
        <a:solidFill>
          <a:schemeClr val="tx1"/>
        </a:solidFill>
        <a:latin typeface="Franklin Gothic Book" pitchFamily="34" charset="0"/>
        <a:ea typeface="+mn-ea"/>
        <a:cs typeface="+mn-cs"/>
      </a:defRPr>
    </a:lvl8pPr>
    <a:lvl9pPr marL="3657600" algn="l" defTabSz="914400" rtl="0" eaLnBrk="1" latinLnBrk="0" hangingPunct="1">
      <a:defRPr kern="1200">
        <a:solidFill>
          <a:schemeClr val="tx1"/>
        </a:solidFill>
        <a:latin typeface="Franklin Gothic Boo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632" y="-4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atin typeface="Franklin Gothic Book"/>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atin typeface="Franklin Gothic Book"/>
              </a:defRPr>
            </a:lvl1pPr>
          </a:lstStyle>
          <a:p>
            <a:pPr>
              <a:defRPr/>
            </a:pPr>
            <a:fld id="{EAC1BB2E-7C72-4F1A-9B0F-E392F65165D5}" type="datetimeFigureOut">
              <a:rPr lang="en-US"/>
              <a:pPr>
                <a:defRPr/>
              </a:pPr>
              <a:t>11/22/2016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atin typeface="Franklin Gothic Book"/>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atin typeface="Franklin Gothic Book"/>
              </a:defRPr>
            </a:lvl1pPr>
          </a:lstStyle>
          <a:p>
            <a:pPr>
              <a:defRPr/>
            </a:pPr>
            <a:fld id="{33A19994-1FEB-4689-A581-AA2CB545B76A}" type="slidenum">
              <a:rPr lang="en-US"/>
              <a:pPr>
                <a:defRPr/>
              </a:pPr>
              <a:t>‹#›</a:t>
            </a:fld>
            <a:endParaRPr lang="en-US"/>
          </a:p>
        </p:txBody>
      </p:sp>
    </p:spTree>
    <p:extLst>
      <p:ext uri="{BB962C8B-B14F-4D97-AF65-F5344CB8AC3E}">
        <p14:creationId xmlns:p14="http://schemas.microsoft.com/office/powerpoint/2010/main" val="91352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79CEAE6-A615-46D6-8287-F7688ED1F420}" type="slidenum">
              <a:rPr lang="en-US" smtClean="0">
                <a:latin typeface="Franklin Gothic Book" pitchFamily="34" charset="0"/>
              </a:rPr>
              <a:pPr/>
              <a:t>2</a:t>
            </a:fld>
            <a:endParaRPr lang="en-US" smtClean="0">
              <a:latin typeface="Franklin Gothic Book" pitchFamily="34" charset="0"/>
            </a:endParaRPr>
          </a:p>
        </p:txBody>
      </p:sp>
    </p:spTree>
    <p:extLst>
      <p:ext uri="{BB962C8B-B14F-4D97-AF65-F5344CB8AC3E}">
        <p14:creationId xmlns:p14="http://schemas.microsoft.com/office/powerpoint/2010/main" val="15168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11</a:t>
            </a:fld>
            <a:endParaRPr lang="en-US"/>
          </a:p>
        </p:txBody>
      </p:sp>
    </p:spTree>
    <p:extLst>
      <p:ext uri="{BB962C8B-B14F-4D97-AF65-F5344CB8AC3E}">
        <p14:creationId xmlns:p14="http://schemas.microsoft.com/office/powerpoint/2010/main" val="84085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12</a:t>
            </a:fld>
            <a:endParaRPr lang="en-US"/>
          </a:p>
        </p:txBody>
      </p:sp>
    </p:spTree>
    <p:extLst>
      <p:ext uri="{BB962C8B-B14F-4D97-AF65-F5344CB8AC3E}">
        <p14:creationId xmlns:p14="http://schemas.microsoft.com/office/powerpoint/2010/main" val="3299909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13</a:t>
            </a:fld>
            <a:endParaRPr lang="en-US"/>
          </a:p>
        </p:txBody>
      </p:sp>
    </p:spTree>
    <p:extLst>
      <p:ext uri="{BB962C8B-B14F-4D97-AF65-F5344CB8AC3E}">
        <p14:creationId xmlns:p14="http://schemas.microsoft.com/office/powerpoint/2010/main" val="113629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14</a:t>
            </a:fld>
            <a:endParaRPr lang="en-US"/>
          </a:p>
        </p:txBody>
      </p:sp>
    </p:spTree>
    <p:extLst>
      <p:ext uri="{BB962C8B-B14F-4D97-AF65-F5344CB8AC3E}">
        <p14:creationId xmlns:p14="http://schemas.microsoft.com/office/powerpoint/2010/main" val="148353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15</a:t>
            </a:fld>
            <a:endParaRPr lang="en-US"/>
          </a:p>
        </p:txBody>
      </p:sp>
    </p:spTree>
    <p:extLst>
      <p:ext uri="{BB962C8B-B14F-4D97-AF65-F5344CB8AC3E}">
        <p14:creationId xmlns:p14="http://schemas.microsoft.com/office/powerpoint/2010/main" val="831695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16</a:t>
            </a:fld>
            <a:endParaRPr lang="en-US"/>
          </a:p>
        </p:txBody>
      </p:sp>
    </p:spTree>
    <p:extLst>
      <p:ext uri="{BB962C8B-B14F-4D97-AF65-F5344CB8AC3E}">
        <p14:creationId xmlns:p14="http://schemas.microsoft.com/office/powerpoint/2010/main" val="3044755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17</a:t>
            </a:fld>
            <a:endParaRPr lang="en-US"/>
          </a:p>
        </p:txBody>
      </p:sp>
    </p:spTree>
    <p:extLst>
      <p:ext uri="{BB962C8B-B14F-4D97-AF65-F5344CB8AC3E}">
        <p14:creationId xmlns:p14="http://schemas.microsoft.com/office/powerpoint/2010/main" val="316111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18</a:t>
            </a:fld>
            <a:endParaRPr lang="en-US"/>
          </a:p>
        </p:txBody>
      </p:sp>
    </p:spTree>
    <p:extLst>
      <p:ext uri="{BB962C8B-B14F-4D97-AF65-F5344CB8AC3E}">
        <p14:creationId xmlns:p14="http://schemas.microsoft.com/office/powerpoint/2010/main" val="3431303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19</a:t>
            </a:fld>
            <a:endParaRPr lang="en-US"/>
          </a:p>
        </p:txBody>
      </p:sp>
    </p:spTree>
    <p:extLst>
      <p:ext uri="{BB962C8B-B14F-4D97-AF65-F5344CB8AC3E}">
        <p14:creationId xmlns:p14="http://schemas.microsoft.com/office/powerpoint/2010/main" val="3723029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652010"/>
          </a:xfrm>
        </p:spPr>
        <p:txBody>
          <a:bodyPr/>
          <a:lstStyle/>
          <a:p>
            <a:r>
              <a:rPr lang="en-CA" dirty="0" smtClean="0"/>
              <a:t>These are some of the challenges youth and families have shared with us that they have encountered within the health care system. I wonder, Ace and Lindsay, if you can speak to any of these.</a:t>
            </a:r>
          </a:p>
          <a:p>
            <a:r>
              <a:rPr lang="en-CA" dirty="0" smtClean="0"/>
              <a:t>Before the hospital information can be changed to reflect her preferred name and gender, it needs to have been done legally. It is quite a process and if someone is under the age of 18 it actually has to be her parents that apply. For a legal name change for a minor the process includes: parental consent</a:t>
            </a:r>
            <a:r>
              <a:rPr lang="en-CA" dirty="0"/>
              <a:t>, registry office forms </a:t>
            </a:r>
            <a:r>
              <a:rPr lang="en-CA" dirty="0" smtClean="0"/>
              <a:t>filled out, </a:t>
            </a:r>
            <a:r>
              <a:rPr lang="en-CA" dirty="0"/>
              <a:t>a </a:t>
            </a:r>
            <a:r>
              <a:rPr lang="en-CA" dirty="0" smtClean="0"/>
              <a:t>set of electronic fingerprints taken if older than 12 – finding out where to go to have these taken at a cost of around 50$ - the process takes around 5 months. The old birth certificate is cancelled and a new one issued. Cost is around 250$ plus the cost of the fingerprints. For gender marker change, an amendment to Vital Statistics is required. Turn around time to receive the package with the information about how to proceed takes 3- 5 months. Cost is only 20$ though.</a:t>
            </a:r>
          </a:p>
          <a:p>
            <a:r>
              <a:rPr lang="en-CA" dirty="0" smtClean="0"/>
              <a:t>Communication between health care providers is another challenge – how can you possibly let everyone know this youths preference if the legal name change has not happened? Lab, x-ray, nurses, doctors, unit clerks, aides,….the list goes on and on.</a:t>
            </a:r>
          </a:p>
          <a:p>
            <a:r>
              <a:rPr lang="en-CA" dirty="0" smtClean="0"/>
              <a:t>Another challenge that has been identified is the time it takes to be assessed and leading on from that, treated. Many of these youth want hormone treatment now if not yesterday. With the waitlist being what it is, this is not happening as quickly as some would like. Starting the process is a way for these youth to feel heard. For them it is often about hope.</a:t>
            </a:r>
          </a:p>
          <a:p>
            <a:r>
              <a:rPr lang="en-CA" dirty="0" smtClean="0"/>
              <a:t>We have only recently been in discussions with the plastic surgeons trying to </a:t>
            </a:r>
            <a:endParaRPr lang="en-CA" dirty="0"/>
          </a:p>
          <a:p>
            <a:endParaRPr lang="en-CA" dirty="0" smtClean="0"/>
          </a:p>
          <a:p>
            <a:endParaRPr lang="en-CA" dirty="0"/>
          </a:p>
          <a:p>
            <a:endParaRPr lang="en-US"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20</a:t>
            </a:fld>
            <a:endParaRPr lang="en-US"/>
          </a:p>
        </p:txBody>
      </p:sp>
    </p:spTree>
    <p:extLst>
      <p:ext uri="{BB962C8B-B14F-4D97-AF65-F5344CB8AC3E}">
        <p14:creationId xmlns:p14="http://schemas.microsoft.com/office/powerpoint/2010/main" val="3058601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727DCF-8BFB-42F7-AD2F-21DDEF05E2C5}" type="slidenum">
              <a:rPr lang="en-US" smtClean="0">
                <a:latin typeface="Franklin Gothic Book" pitchFamily="34" charset="0"/>
              </a:rPr>
              <a:pPr/>
              <a:t>3</a:t>
            </a:fld>
            <a:endParaRPr lang="en-US" smtClean="0">
              <a:latin typeface="Franklin Gothic Book" pitchFamily="34" charset="0"/>
            </a:endParaRPr>
          </a:p>
        </p:txBody>
      </p:sp>
    </p:spTree>
    <p:extLst>
      <p:ext uri="{BB962C8B-B14F-4D97-AF65-F5344CB8AC3E}">
        <p14:creationId xmlns:p14="http://schemas.microsoft.com/office/powerpoint/2010/main" val="3631753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CA" dirty="0" smtClean="0"/>
              <a:t>It is not difficult for parents to change their child's name or gender at the school level – however, to change the official school record the legal process as in the previous slide has to be followed.</a:t>
            </a:r>
          </a:p>
          <a:p>
            <a:r>
              <a:rPr lang="en-CA" dirty="0" smtClean="0"/>
              <a:t>You might think of school sports teams as a challenge but last year the Alberta Athletic Association passed a policy that allowed transgendered individuals to participate on the sport team that aligned with their lived gender identity. Complaints have been filed but no problems have arisen thus far. Alberta is the 4</a:t>
            </a:r>
            <a:r>
              <a:rPr lang="en-CA" baseline="30000" dirty="0" smtClean="0"/>
              <a:t>th</a:t>
            </a:r>
            <a:r>
              <a:rPr lang="en-CA" dirty="0" smtClean="0"/>
              <a:t> province to have such a policy – behind Ontario, Manitoba and BC.</a:t>
            </a:r>
          </a:p>
          <a:p>
            <a:r>
              <a:rPr lang="en-CA" dirty="0" smtClean="0"/>
              <a:t>In Calgary only 15% of transgendered youth use the bathroom/change room of their preferred gender – individual stalls are preferred by most.</a:t>
            </a:r>
          </a:p>
          <a:p>
            <a:r>
              <a:rPr lang="en-CA" dirty="0" smtClean="0"/>
              <a:t>Bullying in any form is not tolerated in the school system and there are policies in place to deal with it.   </a:t>
            </a:r>
          </a:p>
          <a:p>
            <a:r>
              <a:rPr lang="en-CA" dirty="0" smtClean="0"/>
              <a:t>Social relationships may already be a struggle for some adolescents. Added in to that is the transitioning to another gender. School personal are sitting down with each person who is transitioning to try to figure out how it happens best for each person – that stress is unique to </a:t>
            </a:r>
            <a:r>
              <a:rPr lang="en-CA" smtClean="0"/>
              <a:t>each person.  </a:t>
            </a:r>
            <a:endParaRPr lang="en-CA" dirty="0" smtClean="0"/>
          </a:p>
          <a:p>
            <a:endParaRPr lang="en-CA" dirty="0" smtClean="0"/>
          </a:p>
          <a:p>
            <a:endParaRPr lang="en-CA" dirty="0"/>
          </a:p>
          <a:p>
            <a:endParaRPr lang="en-CA" dirty="0" smtClean="0"/>
          </a:p>
          <a:p>
            <a:endParaRPr lang="en-CA" dirty="0" smtClean="0"/>
          </a:p>
          <a:p>
            <a:endParaRPr lang="en-CA" dirty="0" smtClean="0"/>
          </a:p>
          <a:p>
            <a:endParaRPr lang="en-US"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22</a:t>
            </a:fld>
            <a:endParaRPr lang="en-US"/>
          </a:p>
        </p:txBody>
      </p:sp>
    </p:spTree>
    <p:extLst>
      <p:ext uri="{BB962C8B-B14F-4D97-AF65-F5344CB8AC3E}">
        <p14:creationId xmlns:p14="http://schemas.microsoft.com/office/powerpoint/2010/main" val="808294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CA" dirty="0" smtClean="0"/>
              <a:t>Physicians write letters that transgendered people carry that if challenged they can produce to show that they should be treated as a person of their preferred gender. </a:t>
            </a:r>
            <a:endParaRPr lang="en-US"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23</a:t>
            </a:fld>
            <a:endParaRPr lang="en-US"/>
          </a:p>
        </p:txBody>
      </p:sp>
    </p:spTree>
    <p:extLst>
      <p:ext uri="{BB962C8B-B14F-4D97-AF65-F5344CB8AC3E}">
        <p14:creationId xmlns:p14="http://schemas.microsoft.com/office/powerpoint/2010/main" val="808294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24</a:t>
            </a:fld>
            <a:endParaRPr lang="en-US"/>
          </a:p>
        </p:txBody>
      </p:sp>
    </p:spTree>
    <p:extLst>
      <p:ext uri="{BB962C8B-B14F-4D97-AF65-F5344CB8AC3E}">
        <p14:creationId xmlns:p14="http://schemas.microsoft.com/office/powerpoint/2010/main" val="788918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25</a:t>
            </a:fld>
            <a:endParaRPr lang="en-US"/>
          </a:p>
        </p:txBody>
      </p:sp>
    </p:spTree>
    <p:extLst>
      <p:ext uri="{BB962C8B-B14F-4D97-AF65-F5344CB8AC3E}">
        <p14:creationId xmlns:p14="http://schemas.microsoft.com/office/powerpoint/2010/main" val="1375416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28</a:t>
            </a:fld>
            <a:endParaRPr lang="en-US"/>
          </a:p>
        </p:txBody>
      </p:sp>
    </p:spTree>
    <p:extLst>
      <p:ext uri="{BB962C8B-B14F-4D97-AF65-F5344CB8AC3E}">
        <p14:creationId xmlns:p14="http://schemas.microsoft.com/office/powerpoint/2010/main" val="741762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This condition used to be know as gender identity disorder but t</a:t>
            </a:r>
            <a:r>
              <a:rPr lang="en-CA" dirty="0" smtClean="0"/>
              <a:t>he</a:t>
            </a:r>
            <a:r>
              <a:rPr lang="en-CA" baseline="0" dirty="0" smtClean="0"/>
              <a:t> new terminology is gender dysphoria. It was felt that this term more accurately reflects</a:t>
            </a:r>
            <a:r>
              <a:rPr lang="en-CA" dirty="0" smtClean="0"/>
              <a:t> the distress that may  accompany the mismatch of the persons assigned gender and their desired gender. This mismatch is a core feature of the diagnosis. </a:t>
            </a:r>
            <a:r>
              <a:rPr lang="en-CA" baseline="0" dirty="0" smtClean="0"/>
              <a:t>At this point in time it is a psychiatric diagnosis and the criteria for diagnosis are laid out in the DSM – 5, a manual that classifies mental disorders and sets out criteria to reliably diagnose these disorders. </a:t>
            </a:r>
          </a:p>
          <a:p>
            <a:r>
              <a:rPr lang="en-CA" dirty="0" smtClean="0"/>
              <a:t>So, mental health providers who have specific training in behaviour and counselling can make the diagnosis of gender dysphoria</a:t>
            </a:r>
            <a:endParaRPr lang="en-US"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29</a:t>
            </a:fld>
            <a:endParaRPr lang="en-US"/>
          </a:p>
        </p:txBody>
      </p:sp>
    </p:spTree>
    <p:extLst>
      <p:ext uri="{BB962C8B-B14F-4D97-AF65-F5344CB8AC3E}">
        <p14:creationId xmlns:p14="http://schemas.microsoft.com/office/powerpoint/2010/main" val="377861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1D4BC2-2337-4A0A-818B-F31FA30EEE3C}" type="slidenum">
              <a:rPr lang="en-US" smtClean="0">
                <a:latin typeface="Franklin Gothic Book" pitchFamily="34" charset="0"/>
              </a:rPr>
              <a:pPr/>
              <a:t>4</a:t>
            </a:fld>
            <a:endParaRPr lang="en-US" smtClean="0">
              <a:latin typeface="Franklin Gothic Book" pitchFamily="34" charset="0"/>
            </a:endParaRPr>
          </a:p>
        </p:txBody>
      </p:sp>
    </p:spTree>
    <p:extLst>
      <p:ext uri="{BB962C8B-B14F-4D97-AF65-F5344CB8AC3E}">
        <p14:creationId xmlns:p14="http://schemas.microsoft.com/office/powerpoint/2010/main" val="388861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727DCF-8BFB-42F7-AD2F-21DDEF05E2C5}" type="slidenum">
              <a:rPr lang="en-US" smtClean="0">
                <a:latin typeface="Franklin Gothic Book" pitchFamily="34" charset="0"/>
              </a:rPr>
              <a:pPr/>
              <a:t>5</a:t>
            </a:fld>
            <a:endParaRPr lang="en-US" smtClean="0">
              <a:latin typeface="Franklin Gothic Book" pitchFamily="34" charset="0"/>
            </a:endParaRPr>
          </a:p>
        </p:txBody>
      </p:sp>
    </p:spTree>
    <p:extLst>
      <p:ext uri="{BB962C8B-B14F-4D97-AF65-F5344CB8AC3E}">
        <p14:creationId xmlns:p14="http://schemas.microsoft.com/office/powerpoint/2010/main" val="814625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717EB-C8C7-47FE-A82D-867EF1D8FEE1}" type="slidenum">
              <a:rPr lang="en-US" altLang="en-US" smtClean="0">
                <a:latin typeface="Franklin Gothic Book" pitchFamily="34" charset="0"/>
              </a:rPr>
              <a:pPr/>
              <a:t>6</a:t>
            </a:fld>
            <a:endParaRPr lang="en-US" altLang="en-US" smtClean="0">
              <a:latin typeface="Franklin Gothic Book" pitchFamily="34" charset="0"/>
            </a:endParaRPr>
          </a:p>
        </p:txBody>
      </p:sp>
    </p:spTree>
    <p:extLst>
      <p:ext uri="{BB962C8B-B14F-4D97-AF65-F5344CB8AC3E}">
        <p14:creationId xmlns:p14="http://schemas.microsoft.com/office/powerpoint/2010/main" val="379754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7</a:t>
            </a:fld>
            <a:endParaRPr lang="en-US"/>
          </a:p>
        </p:txBody>
      </p:sp>
    </p:spTree>
    <p:extLst>
      <p:ext uri="{BB962C8B-B14F-4D97-AF65-F5344CB8AC3E}">
        <p14:creationId xmlns:p14="http://schemas.microsoft.com/office/powerpoint/2010/main" val="1217764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Few studies have been done around gender dysphoria in prepubertal children.  Results of the few studies that have been done demonstrate that 6-23 of children presenting with gender dysphoria persist into adulthood. Those that don’t </a:t>
            </a:r>
            <a:r>
              <a:rPr lang="en-CA" smtClean="0"/>
              <a:t>persist - known </a:t>
            </a:r>
            <a:r>
              <a:rPr lang="en-CA" dirty="0" smtClean="0"/>
              <a:t>as desisters – go on to identify as gay , lesbian or heterosexual in adulthood. </a:t>
            </a:r>
          </a:p>
          <a:p>
            <a:endParaRPr lang="en-CA" dirty="0" smtClean="0"/>
          </a:p>
          <a:p>
            <a:r>
              <a:rPr lang="en-CA" dirty="0" smtClean="0"/>
              <a:t>In contrast, research shows that most adolescents who present with gender dysphoria, persist into adulthood.</a:t>
            </a:r>
            <a:endParaRPr lang="en-CA" dirty="0"/>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8</a:t>
            </a:fld>
            <a:endParaRPr lang="en-US"/>
          </a:p>
        </p:txBody>
      </p:sp>
    </p:spTree>
    <p:extLst>
      <p:ext uri="{BB962C8B-B14F-4D97-AF65-F5344CB8AC3E}">
        <p14:creationId xmlns:p14="http://schemas.microsoft.com/office/powerpoint/2010/main" val="2440118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None/>
            </a:pPr>
            <a:r>
              <a:rPr lang="en-US" sz="1200" baseline="0" dirty="0" smtClean="0"/>
              <a:t>Results</a:t>
            </a:r>
            <a:r>
              <a:rPr lang="en-US" sz="1200" dirty="0" smtClean="0"/>
              <a:t> from research from the US estimated a 0.3% prevalence of gender dysphoria in adults. If we applied those results to Alberta residents, it would translate to 12,000 Albertans, 3600 of those from Calgary.                </a:t>
            </a:r>
            <a:endParaRPr lang="en-US" altLang="en-US" dirty="0" smtClean="0"/>
          </a:p>
          <a:p>
            <a:pPr eaLnBrk="1" hangingPunct="1">
              <a:spcBef>
                <a:spcPct val="0"/>
              </a:spcBef>
            </a:pPr>
            <a:endParaRPr lang="en-US" alt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3717EB-C8C7-47FE-A82D-867EF1D8FEE1}" type="slidenum">
              <a:rPr lang="en-US" altLang="en-US" smtClean="0">
                <a:latin typeface="Franklin Gothic Book" pitchFamily="34" charset="0"/>
              </a:rPr>
              <a:pPr/>
              <a:t>9</a:t>
            </a:fld>
            <a:endParaRPr lang="en-US" altLang="en-US" smtClean="0">
              <a:latin typeface="Franklin Gothic Book" pitchFamily="34" charset="0"/>
            </a:endParaRPr>
          </a:p>
        </p:txBody>
      </p:sp>
    </p:spTree>
    <p:extLst>
      <p:ext uri="{BB962C8B-B14F-4D97-AF65-F5344CB8AC3E}">
        <p14:creationId xmlns:p14="http://schemas.microsoft.com/office/powerpoint/2010/main" val="2055584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A19994-1FEB-4689-A581-AA2CB545B76A}" type="slidenum">
              <a:rPr lang="en-US" smtClean="0"/>
              <a:pPr>
                <a:defRPr/>
              </a:pPr>
              <a:t>10</a:t>
            </a:fld>
            <a:endParaRPr lang="en-US"/>
          </a:p>
        </p:txBody>
      </p:sp>
    </p:spTree>
    <p:extLst>
      <p:ext uri="{BB962C8B-B14F-4D97-AF65-F5344CB8AC3E}">
        <p14:creationId xmlns:p14="http://schemas.microsoft.com/office/powerpoint/2010/main" val="1112362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4BE912F3-D4A0-4A4D-B964-F8B06635D021}" type="datetimeFigureOut">
              <a:rPr lang="en-US"/>
              <a:pPr>
                <a:defRPr/>
              </a:pPr>
              <a:t>11/22/2016</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EE561858-8B5B-43BD-9F41-40CD6168159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F51110B6-4369-4496-8C9E-5E3CD66BA4C1}" type="datetimeFigureOut">
              <a:rPr lang="en-US"/>
              <a:pPr>
                <a:defRPr/>
              </a:pPr>
              <a:t>11/22/2016</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CECC8D9-E94E-48B8-8CAA-DC568F7B0A2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23312-9F63-4CA6-9764-4C3A8CFDBD42}" type="datetimeFigureOut">
              <a:rPr lang="en-US"/>
              <a:pPr>
                <a:defRPr/>
              </a:pPr>
              <a:t>11/22/2016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43AF41-BB53-4D9E-B721-752FD1C0B5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9D1AD06-37F6-4AF6-B1BF-3B4034286E5B}" type="datetimeFigureOut">
              <a:rPr lang="en-US"/>
              <a:pPr>
                <a:defRPr/>
              </a:pPr>
              <a:t>11/22/2016</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9A1D89DB-DF33-4C21-8D77-84BCE094D6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251C9518-82AC-478F-9FC8-ECD7D0728B9B}" type="datetimeFigureOut">
              <a:rPr lang="en-US"/>
              <a:pPr>
                <a:defRPr/>
              </a:pPr>
              <a:t>11/22/2016</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AAC7E1D4-1445-4E31-B8F6-6C3093DEAE3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0B8E5566-CFAB-419F-AB98-2E61785BCB3C}" type="datetimeFigureOut">
              <a:rPr lang="en-US"/>
              <a:pPr>
                <a:defRPr/>
              </a:pPr>
              <a:t>11/22/2016</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7FC4977-8D92-4E15-B426-DDB158F3E5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6C800AC2-01E4-43AE-A93E-62CC5E6840CE}" type="datetimeFigureOut">
              <a:rPr lang="en-US"/>
              <a:pPr>
                <a:defRPr/>
              </a:pPr>
              <a:t>11/22/2016</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DC388E30-3EE8-4228-83C0-89AB036704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9747CB56-58B0-428A-9589-EAED3B2DF13E}" type="datetimeFigureOut">
              <a:rPr lang="en-US"/>
              <a:pPr>
                <a:defRPr/>
              </a:pPr>
              <a:t>11/22/2016</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4B9D588-8A50-4B3E-B8CB-86A3C06A63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A7421905-292E-41CB-A026-8816A6840D29}" type="datetimeFigureOut">
              <a:rPr lang="en-US"/>
              <a:pPr>
                <a:defRPr/>
              </a:pPr>
              <a:t>11/22/2016</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AC66F0FE-21EA-475C-A40A-BBA7283668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F05945C1-527B-4F92-9197-3028AC2C2DA9}" type="datetimeFigureOut">
              <a:rPr lang="en-US"/>
              <a:pPr>
                <a:defRPr/>
              </a:pPr>
              <a:t>11/22/2016</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B2BC135-542E-4311-9927-3DF0D5F3870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2D401FC-962F-4B42-BC49-8C64A6332039}" type="datetimeFigureOut">
              <a:rPr lang="en-US"/>
              <a:pPr>
                <a:defRPr/>
              </a:pPr>
              <a:t>11/22/2016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85814FA0-5D70-443E-9038-9D655521D1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88D91FB7-91EC-47E0-960E-5FE2B697B2A5}" type="datetimeFigureOut">
              <a:rPr lang="en-US"/>
              <a:pPr>
                <a:defRPr/>
              </a:pPr>
              <a:t>11/22/2016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AA0A65A7-0869-4064-AEEA-9208FA854D4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37" r:id="rId4"/>
    <p:sldLayoutId id="2147483743" r:id="rId5"/>
    <p:sldLayoutId id="2147483738" r:id="rId6"/>
    <p:sldLayoutId id="2147483744" r:id="rId7"/>
    <p:sldLayoutId id="2147483745" r:id="rId8"/>
    <p:sldLayoutId id="2147483746" r:id="rId9"/>
    <p:sldLayoutId id="2147483739" r:id="rId10"/>
    <p:sldLayoutId id="214748374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4400" dirty="0" smtClean="0"/>
              <a:t>A Brave New World for us</a:t>
            </a:r>
            <a:endParaRPr lang="en-CA" sz="4400" dirty="0"/>
          </a:p>
        </p:txBody>
      </p:sp>
      <p:sp>
        <p:nvSpPr>
          <p:cNvPr id="3" name="Subtitle 2"/>
          <p:cNvSpPr>
            <a:spLocks noGrp="1"/>
          </p:cNvSpPr>
          <p:nvPr>
            <p:ph type="subTitle" idx="1"/>
          </p:nvPr>
        </p:nvSpPr>
        <p:spPr/>
        <p:txBody>
          <a:bodyPr/>
          <a:lstStyle/>
          <a:p>
            <a:r>
              <a:rPr lang="en-CA" sz="3200" dirty="0" smtClean="0"/>
              <a:t>Gender </a:t>
            </a:r>
            <a:r>
              <a:rPr lang="en-CA" sz="3200" dirty="0" err="1" smtClean="0"/>
              <a:t>Dysphoria</a:t>
            </a:r>
            <a:endParaRPr lang="en-CA"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Interventions</a:t>
            </a:r>
            <a:endParaRPr lang="en-US" dirty="0"/>
          </a:p>
        </p:txBody>
      </p:sp>
      <p:sp>
        <p:nvSpPr>
          <p:cNvPr id="3" name="Content Placeholder 2"/>
          <p:cNvSpPr>
            <a:spLocks noGrp="1"/>
          </p:cNvSpPr>
          <p:nvPr>
            <p:ph idx="1"/>
          </p:nvPr>
        </p:nvSpPr>
        <p:spPr/>
        <p:txBody>
          <a:bodyPr/>
          <a:lstStyle/>
          <a:p>
            <a:r>
              <a:rPr lang="en-US" dirty="0" smtClean="0"/>
              <a:t>First step:</a:t>
            </a:r>
            <a:r>
              <a:rPr lang="en-US" dirty="0"/>
              <a:t> </a:t>
            </a:r>
            <a:r>
              <a:rPr lang="en-US" dirty="0" smtClean="0"/>
              <a:t>Puberty suppressors- will have been assessed or planned to be assessed by a Mental Heath professional specializing in gender issues</a:t>
            </a:r>
          </a:p>
          <a:p>
            <a:pPr lvl="1"/>
            <a:r>
              <a:rPr lang="en-US" dirty="0" smtClean="0"/>
              <a:t>Ideally given at first signs of puberty</a:t>
            </a:r>
          </a:p>
          <a:p>
            <a:pPr lvl="1"/>
            <a:r>
              <a:rPr lang="en-US" dirty="0" smtClean="0"/>
              <a:t>Reversible</a:t>
            </a:r>
          </a:p>
          <a:p>
            <a:pPr lvl="1"/>
            <a:r>
              <a:rPr lang="en-US" dirty="0" smtClean="0"/>
              <a:t>Signed consent</a:t>
            </a:r>
          </a:p>
          <a:p>
            <a:pPr lvl="1"/>
            <a:r>
              <a:rPr lang="en-US" dirty="0" smtClean="0"/>
              <a:t>Medication: Lupron Depot</a:t>
            </a:r>
          </a:p>
          <a:p>
            <a:pPr lvl="2">
              <a:buNone/>
            </a:pPr>
            <a:r>
              <a:rPr lang="en-US" dirty="0" smtClean="0"/>
              <a:t>			*monthly or 3 monthly IM injection</a:t>
            </a:r>
          </a:p>
          <a:p>
            <a:pPr lvl="2">
              <a:buNone/>
            </a:pPr>
            <a:r>
              <a:rPr lang="en-US" dirty="0" smtClean="0"/>
              <a:t>			*cost approx. $500.00/injection (monthly)</a:t>
            </a:r>
          </a:p>
          <a:p>
            <a:pPr lvl="8"/>
            <a:endParaRPr lang="en-US" dirty="0" smtClean="0"/>
          </a:p>
        </p:txBody>
      </p:sp>
    </p:spTree>
    <p:extLst>
      <p:ext uri="{BB962C8B-B14F-4D97-AF65-F5344CB8AC3E}">
        <p14:creationId xmlns:p14="http://schemas.microsoft.com/office/powerpoint/2010/main" val="325320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Interventions</a:t>
            </a:r>
            <a:endParaRPr lang="en-CA" dirty="0"/>
          </a:p>
        </p:txBody>
      </p:sp>
      <p:sp>
        <p:nvSpPr>
          <p:cNvPr id="3" name="Content Placeholder 2"/>
          <p:cNvSpPr>
            <a:spLocks noGrp="1"/>
          </p:cNvSpPr>
          <p:nvPr>
            <p:ph idx="1"/>
          </p:nvPr>
        </p:nvSpPr>
        <p:spPr/>
        <p:txBody>
          <a:bodyPr/>
          <a:lstStyle/>
          <a:p>
            <a:r>
              <a:rPr lang="en-CA" dirty="0" smtClean="0"/>
              <a:t>Second step: Cross Hormones- requires a formal diagnosis of gender </a:t>
            </a:r>
            <a:r>
              <a:rPr lang="en-CA" dirty="0" err="1" smtClean="0"/>
              <a:t>dysphoria</a:t>
            </a:r>
            <a:endParaRPr lang="en-CA" dirty="0" smtClean="0"/>
          </a:p>
          <a:p>
            <a:endParaRPr lang="en-CA" dirty="0" smtClean="0"/>
          </a:p>
          <a:p>
            <a:pPr lvl="1"/>
            <a:r>
              <a:rPr lang="en-CA" dirty="0" smtClean="0"/>
              <a:t>Usual age around 16 years old</a:t>
            </a:r>
          </a:p>
          <a:p>
            <a:pPr lvl="1"/>
            <a:r>
              <a:rPr lang="en-CA" dirty="0" smtClean="0"/>
              <a:t>Irreversible</a:t>
            </a:r>
          </a:p>
          <a:p>
            <a:pPr lvl="1"/>
            <a:r>
              <a:rPr lang="en-CA" dirty="0" smtClean="0"/>
              <a:t>Signed consent</a:t>
            </a:r>
          </a:p>
          <a:p>
            <a:pPr lvl="1"/>
            <a:r>
              <a:rPr lang="en-CA" dirty="0" smtClean="0"/>
              <a:t>Medication: Testosterone (injection, patch or gel)</a:t>
            </a:r>
          </a:p>
          <a:p>
            <a:pPr lvl="1"/>
            <a:r>
              <a:rPr lang="en-CA" dirty="0" smtClean="0"/>
              <a:t>                    </a:t>
            </a:r>
            <a:r>
              <a:rPr lang="en-CA" dirty="0" err="1" smtClean="0"/>
              <a:t>Estrogen</a:t>
            </a:r>
            <a:r>
              <a:rPr lang="en-CA" dirty="0" smtClean="0"/>
              <a:t> (pills or patch)</a:t>
            </a:r>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FTM - Testosterone</a:t>
            </a:r>
            <a:endParaRPr lang="en-CA" dirty="0"/>
          </a:p>
        </p:txBody>
      </p:sp>
      <p:sp>
        <p:nvSpPr>
          <p:cNvPr id="3" name="Content Placeholder 2"/>
          <p:cNvSpPr>
            <a:spLocks noGrp="1"/>
          </p:cNvSpPr>
          <p:nvPr>
            <p:ph idx="1"/>
          </p:nvPr>
        </p:nvSpPr>
        <p:spPr/>
        <p:txBody>
          <a:bodyPr/>
          <a:lstStyle/>
          <a:p>
            <a:r>
              <a:rPr lang="en-CA" dirty="0" smtClean="0"/>
              <a:t>Within 6 months of starting:</a:t>
            </a:r>
          </a:p>
          <a:p>
            <a:endParaRPr lang="en-CA" dirty="0" smtClean="0"/>
          </a:p>
          <a:p>
            <a:pPr lvl="1"/>
            <a:r>
              <a:rPr lang="en-CA" dirty="0" smtClean="0"/>
              <a:t>Cessation of menses</a:t>
            </a:r>
          </a:p>
          <a:p>
            <a:pPr lvl="1"/>
            <a:r>
              <a:rPr lang="en-CA" dirty="0" smtClean="0"/>
              <a:t>Deepening of voice</a:t>
            </a:r>
          </a:p>
          <a:p>
            <a:pPr lvl="1"/>
            <a:r>
              <a:rPr lang="en-CA" dirty="0" smtClean="0"/>
              <a:t>Facial/body hair growth</a:t>
            </a:r>
          </a:p>
          <a:p>
            <a:pPr lvl="1"/>
            <a:r>
              <a:rPr lang="en-CA" dirty="0" smtClean="0"/>
              <a:t>Increased muscle mass</a:t>
            </a:r>
          </a:p>
          <a:p>
            <a:pPr lvl="1"/>
            <a:r>
              <a:rPr lang="en-CA" smtClean="0"/>
              <a:t>Clitoral enlargement</a:t>
            </a:r>
            <a:endParaRPr lang="en-C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857250"/>
            <a:ext cx="66675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1019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MTF – </a:t>
            </a:r>
            <a:r>
              <a:rPr lang="en-CA" dirty="0" err="1" smtClean="0"/>
              <a:t>Estrogen</a:t>
            </a:r>
            <a:endParaRPr lang="en-CA" dirty="0"/>
          </a:p>
        </p:txBody>
      </p:sp>
      <p:sp>
        <p:nvSpPr>
          <p:cNvPr id="3" name="Content Placeholder 2"/>
          <p:cNvSpPr>
            <a:spLocks noGrp="1"/>
          </p:cNvSpPr>
          <p:nvPr>
            <p:ph idx="1"/>
          </p:nvPr>
        </p:nvSpPr>
        <p:spPr/>
        <p:txBody>
          <a:bodyPr/>
          <a:lstStyle/>
          <a:p>
            <a:r>
              <a:rPr lang="en-CA" dirty="0" smtClean="0"/>
              <a:t>Within 6 months of starting</a:t>
            </a:r>
          </a:p>
          <a:p>
            <a:endParaRPr lang="en-CA" dirty="0" smtClean="0"/>
          </a:p>
          <a:p>
            <a:pPr lvl="1"/>
            <a:r>
              <a:rPr lang="en-CA" dirty="0" smtClean="0"/>
              <a:t>Breast growth</a:t>
            </a:r>
          </a:p>
          <a:p>
            <a:pPr lvl="1"/>
            <a:r>
              <a:rPr lang="en-CA" dirty="0" smtClean="0"/>
              <a:t>Decrease in muscle mass</a:t>
            </a:r>
          </a:p>
          <a:p>
            <a:pPr lvl="1"/>
            <a:r>
              <a:rPr lang="en-CA" dirty="0" smtClean="0"/>
              <a:t>Softening of skin</a:t>
            </a:r>
          </a:p>
          <a:p>
            <a:pPr lvl="1"/>
            <a:endParaRPr lang="en-CA" dirty="0" smtClean="0"/>
          </a:p>
          <a:p>
            <a:pPr lvl="1"/>
            <a:r>
              <a:rPr lang="en-CA" dirty="0" smtClean="0"/>
              <a:t>NO voice changes</a:t>
            </a:r>
          </a:p>
          <a:p>
            <a:pPr lvl="1"/>
            <a:r>
              <a:rPr lang="en-CA" dirty="0" smtClean="0"/>
              <a:t>NO scalp hair </a:t>
            </a:r>
            <a:r>
              <a:rPr lang="en-CA" dirty="0" err="1" smtClean="0"/>
              <a:t>regrowth</a:t>
            </a:r>
            <a:endParaRPr lang="en-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8250" y="857250"/>
            <a:ext cx="66675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7286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interventions</a:t>
            </a:r>
            <a:endParaRPr lang="en-CA" dirty="0"/>
          </a:p>
        </p:txBody>
      </p:sp>
      <p:sp>
        <p:nvSpPr>
          <p:cNvPr id="3" name="Content Placeholder 2"/>
          <p:cNvSpPr>
            <a:spLocks noGrp="1"/>
          </p:cNvSpPr>
          <p:nvPr>
            <p:ph idx="1"/>
          </p:nvPr>
        </p:nvSpPr>
        <p:spPr/>
        <p:txBody>
          <a:bodyPr/>
          <a:lstStyle/>
          <a:p>
            <a:r>
              <a:rPr lang="en-CA" dirty="0" smtClean="0"/>
              <a:t>Third step: Surgeries</a:t>
            </a:r>
          </a:p>
          <a:p>
            <a:pPr>
              <a:buNone/>
            </a:pPr>
            <a:endParaRPr lang="en-CA" dirty="0" smtClean="0"/>
          </a:p>
          <a:p>
            <a:pPr lvl="1"/>
            <a:r>
              <a:rPr lang="en-CA" sz="3200" dirty="0" smtClean="0"/>
              <a:t>17 years and older					</a:t>
            </a:r>
          </a:p>
          <a:p>
            <a:pPr lvl="1"/>
            <a:r>
              <a:rPr lang="en-CA" sz="3200" dirty="0" smtClean="0"/>
              <a:t>Irreversible</a:t>
            </a:r>
          </a:p>
          <a:p>
            <a:pPr lvl="1"/>
            <a:r>
              <a:rPr lang="en-CA" sz="3200" dirty="0" smtClean="0"/>
              <a:t>Signed consent</a:t>
            </a:r>
          </a:p>
          <a:p>
            <a:pPr lvl="1"/>
            <a:r>
              <a:rPr lang="en-CA" sz="3200" dirty="0" smtClean="0"/>
              <a:t>Some may not go to this</a:t>
            </a:r>
          </a:p>
          <a:p>
            <a:pPr lvl="1"/>
            <a:endParaRPr lang="en-CA" dirty="0" smtClean="0"/>
          </a:p>
          <a:p>
            <a:pPr lvl="1"/>
            <a:endParaRPr lang="en-CA" dirty="0" smtClean="0"/>
          </a:p>
          <a:p>
            <a:pPr lvl="1">
              <a:buNone/>
            </a:pP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FTM - Surgery</a:t>
            </a:r>
            <a:endParaRPr lang="en-CA" dirty="0"/>
          </a:p>
        </p:txBody>
      </p:sp>
      <p:sp>
        <p:nvSpPr>
          <p:cNvPr id="3" name="Content Placeholder 2"/>
          <p:cNvSpPr>
            <a:spLocks noGrp="1"/>
          </p:cNvSpPr>
          <p:nvPr>
            <p:ph idx="1"/>
          </p:nvPr>
        </p:nvSpPr>
        <p:spPr/>
        <p:txBody>
          <a:bodyPr/>
          <a:lstStyle/>
          <a:p>
            <a:r>
              <a:rPr lang="en-CA" dirty="0" smtClean="0"/>
              <a:t>Top surgery – mastectomy</a:t>
            </a:r>
          </a:p>
          <a:p>
            <a:endParaRPr lang="en-CA" dirty="0" smtClean="0"/>
          </a:p>
          <a:p>
            <a:r>
              <a:rPr lang="en-CA" dirty="0" smtClean="0"/>
              <a:t>Bottom surgery – </a:t>
            </a:r>
            <a:r>
              <a:rPr lang="en-CA" dirty="0" err="1" smtClean="0"/>
              <a:t>neopenis</a:t>
            </a:r>
            <a:r>
              <a:rPr lang="en-CA" dirty="0" smtClean="0"/>
              <a:t> (in Montreal)</a:t>
            </a:r>
          </a:p>
          <a:p>
            <a:pPr>
              <a:buNone/>
            </a:pPr>
            <a:r>
              <a:rPr lang="en-CA" dirty="0" smtClean="0"/>
              <a:t>	                          - removal of </a:t>
            </a:r>
            <a:r>
              <a:rPr lang="en-CA" dirty="0" err="1" smtClean="0"/>
              <a:t>ovaries,vagina</a:t>
            </a:r>
            <a:r>
              <a:rPr lang="en-CA" dirty="0" smtClean="0"/>
              <a:t>       </a:t>
            </a:r>
          </a:p>
          <a:p>
            <a:pPr>
              <a:buNone/>
            </a:pPr>
            <a:r>
              <a:rPr lang="en-CA" dirty="0" smtClean="0"/>
              <a:t>                                and uterus</a:t>
            </a:r>
          </a:p>
          <a:p>
            <a:pPr>
              <a:buNone/>
            </a:pPr>
            <a:r>
              <a:rPr lang="en-CA" dirty="0" smtClean="0"/>
              <a:t>                              - 20-25 per year are funded by the Alberta Government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MTF - Surgery</a:t>
            </a:r>
            <a:endParaRPr lang="en-CA" dirty="0"/>
          </a:p>
        </p:txBody>
      </p:sp>
      <p:sp>
        <p:nvSpPr>
          <p:cNvPr id="3" name="Content Placeholder 2"/>
          <p:cNvSpPr>
            <a:spLocks noGrp="1"/>
          </p:cNvSpPr>
          <p:nvPr>
            <p:ph idx="1"/>
          </p:nvPr>
        </p:nvSpPr>
        <p:spPr/>
        <p:txBody>
          <a:bodyPr/>
          <a:lstStyle/>
          <a:p>
            <a:r>
              <a:rPr lang="en-CA" dirty="0" smtClean="0"/>
              <a:t>Top surgery – breast augmentation</a:t>
            </a:r>
          </a:p>
          <a:p>
            <a:endParaRPr lang="en-CA" dirty="0" smtClean="0"/>
          </a:p>
          <a:p>
            <a:r>
              <a:rPr lang="en-CA" dirty="0" smtClean="0"/>
              <a:t>Bottom surgery – </a:t>
            </a:r>
            <a:r>
              <a:rPr lang="en-CA" dirty="0" err="1" smtClean="0"/>
              <a:t>gonadectomy</a:t>
            </a:r>
            <a:r>
              <a:rPr lang="en-CA" dirty="0" smtClean="0"/>
              <a:t>, </a:t>
            </a:r>
            <a:r>
              <a:rPr lang="en-CA" dirty="0" err="1" smtClean="0"/>
              <a:t>penectomy</a:t>
            </a:r>
            <a:r>
              <a:rPr lang="en-CA" dirty="0" smtClean="0"/>
              <a:t>,  </a:t>
            </a:r>
          </a:p>
          <a:p>
            <a:pPr marL="0" indent="0">
              <a:buNone/>
            </a:pPr>
            <a:r>
              <a:rPr lang="en-CA" smtClean="0"/>
              <a:t>                               </a:t>
            </a:r>
            <a:r>
              <a:rPr lang="en-CA" dirty="0" smtClean="0"/>
              <a:t>creation of vagina</a:t>
            </a:r>
          </a:p>
          <a:p>
            <a:endParaRPr lang="en-CA" dirty="0" smtClean="0"/>
          </a:p>
          <a:p>
            <a:r>
              <a:rPr lang="en-CA" dirty="0" smtClean="0"/>
              <a:t>Other:</a:t>
            </a:r>
          </a:p>
          <a:p>
            <a:r>
              <a:rPr lang="en-CA" dirty="0" smtClean="0"/>
              <a:t>Voice therapy to change pitch of voice</a:t>
            </a:r>
          </a:p>
          <a:p>
            <a:r>
              <a:rPr lang="en-CA" dirty="0" smtClean="0"/>
              <a:t>Electrolysis or laser for unwanted hair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of our Special Guests</a:t>
            </a:r>
            <a:endParaRPr lang="en-CA" dirty="0"/>
          </a:p>
        </p:txBody>
      </p:sp>
      <p:sp>
        <p:nvSpPr>
          <p:cNvPr id="3" name="Content Placeholder 2"/>
          <p:cNvSpPr>
            <a:spLocks noGrp="1"/>
          </p:cNvSpPr>
          <p:nvPr>
            <p:ph idx="1"/>
          </p:nvPr>
        </p:nvSpPr>
        <p:spPr/>
        <p:txBody>
          <a:bodyPr/>
          <a:lstStyle/>
          <a:p>
            <a:r>
              <a:rPr lang="en-CA" dirty="0" smtClean="0"/>
              <a:t>We are pleased to introduce Ace and his </a:t>
            </a:r>
            <a:r>
              <a:rPr lang="en-CA" smtClean="0"/>
              <a:t>mom Lindsay</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latin typeface="+mn-lt"/>
              </a:rPr>
              <a:t>Gender Dysphoria</a:t>
            </a:r>
            <a:endParaRPr lang="en-US" dirty="0">
              <a:latin typeface="+mn-lt"/>
            </a:endParaRPr>
          </a:p>
        </p:txBody>
      </p:sp>
      <p:sp>
        <p:nvSpPr>
          <p:cNvPr id="10244" name="Subtitle 2"/>
          <p:cNvSpPr>
            <a:spLocks noGrp="1"/>
          </p:cNvSpPr>
          <p:nvPr>
            <p:ph type="body" sz="half" idx="2"/>
          </p:nvPr>
        </p:nvSpPr>
        <p:spPr>
          <a:xfrm>
            <a:off x="381000" y="5532438"/>
            <a:ext cx="5867400" cy="768350"/>
          </a:xfrm>
        </p:spPr>
        <p:txBody>
          <a:bodyPr/>
          <a:lstStyle/>
          <a:p>
            <a:pPr eaLnBrk="1" hangingPunct="1"/>
            <a:r>
              <a:rPr lang="en-CA" altLang="en-US" sz="2000" dirty="0" smtClean="0"/>
              <a:t>And the Metta Clinic</a:t>
            </a:r>
            <a:endParaRPr lang="en-US" altLang="en-US" sz="2000" dirty="0" smtClean="0"/>
          </a:p>
        </p:txBody>
      </p:sp>
      <p:pic>
        <p:nvPicPr>
          <p:cNvPr id="5122" name="Picture 2"/>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13939" b="1393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0" y="4724400"/>
            <a:ext cx="5029200" cy="923330"/>
          </a:xfrm>
          <a:prstGeom prst="rect">
            <a:avLst/>
          </a:prstGeom>
          <a:noFill/>
        </p:spPr>
        <p:txBody>
          <a:bodyPr wrap="square" rtlCol="0">
            <a:spAutoFit/>
          </a:bodyPr>
          <a:lstStyle/>
          <a:p>
            <a:r>
              <a:rPr lang="en-US" dirty="0" smtClean="0"/>
              <a:t>Metta – the Oxford dictionary says that the word comes from an ancient Indian language and means “loving-kindness”.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challenges – Health Care Related</a:t>
            </a:r>
            <a:endParaRPr lang="en-US" dirty="0"/>
          </a:p>
        </p:txBody>
      </p:sp>
      <p:sp>
        <p:nvSpPr>
          <p:cNvPr id="3" name="Content Placeholder 2"/>
          <p:cNvSpPr>
            <a:spLocks noGrp="1"/>
          </p:cNvSpPr>
          <p:nvPr>
            <p:ph idx="1"/>
          </p:nvPr>
        </p:nvSpPr>
        <p:spPr/>
        <p:txBody>
          <a:bodyPr/>
          <a:lstStyle/>
          <a:p>
            <a:r>
              <a:rPr lang="en-CA" sz="2800" dirty="0" smtClean="0"/>
              <a:t>Name Change/Gender Marker change/label change – cost (≈ 300$), process (registry office and vital statistics forms), time ≈ (5 months)</a:t>
            </a:r>
          </a:p>
          <a:p>
            <a:r>
              <a:rPr lang="en-CA" sz="2800" dirty="0" smtClean="0"/>
              <a:t>In patient – communication</a:t>
            </a:r>
          </a:p>
          <a:p>
            <a:r>
              <a:rPr lang="en-CA" sz="2800" dirty="0" smtClean="0"/>
              <a:t>Outpatient – wait list time</a:t>
            </a:r>
          </a:p>
          <a:p>
            <a:r>
              <a:rPr lang="en-CA" sz="2800" dirty="0" smtClean="0"/>
              <a:t>Surgical wait time – bilateral mastectomy and male chest contouring</a:t>
            </a:r>
          </a:p>
          <a:p>
            <a:endParaRPr lang="en-CA" dirty="0" smtClean="0"/>
          </a:p>
          <a:p>
            <a:endParaRPr lang="en-US" dirty="0"/>
          </a:p>
        </p:txBody>
      </p:sp>
    </p:spTree>
    <p:extLst>
      <p:ext uri="{BB962C8B-B14F-4D97-AF65-F5344CB8AC3E}">
        <p14:creationId xmlns:p14="http://schemas.microsoft.com/office/powerpoint/2010/main" val="1045226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Health Care related</a:t>
            </a:r>
            <a:endParaRPr lang="en-US" dirty="0"/>
          </a:p>
        </p:txBody>
      </p:sp>
      <p:sp>
        <p:nvSpPr>
          <p:cNvPr id="3" name="Content Placeholder 2"/>
          <p:cNvSpPr>
            <a:spLocks noGrp="1"/>
          </p:cNvSpPr>
          <p:nvPr>
            <p:ph idx="1"/>
          </p:nvPr>
        </p:nvSpPr>
        <p:spPr/>
        <p:txBody>
          <a:bodyPr/>
          <a:lstStyle/>
          <a:p>
            <a:r>
              <a:rPr lang="en-CA" dirty="0" smtClean="0"/>
              <a:t>What things have been helpful along this journey?</a:t>
            </a:r>
          </a:p>
          <a:p>
            <a:r>
              <a:rPr lang="en-CA" dirty="0" smtClean="0"/>
              <a:t>What things have not been helpful along this journey?</a:t>
            </a:r>
            <a:endParaRPr lang="en-US" dirty="0"/>
          </a:p>
        </p:txBody>
      </p:sp>
    </p:spTree>
    <p:extLst>
      <p:ext uri="{BB962C8B-B14F-4D97-AF65-F5344CB8AC3E}">
        <p14:creationId xmlns:p14="http://schemas.microsoft.com/office/powerpoint/2010/main" val="102012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challenges– SCHOOL</a:t>
            </a:r>
            <a:endParaRPr lang="en-US" dirty="0"/>
          </a:p>
        </p:txBody>
      </p:sp>
      <p:sp>
        <p:nvSpPr>
          <p:cNvPr id="3" name="Content Placeholder 2"/>
          <p:cNvSpPr>
            <a:spLocks noGrp="1"/>
          </p:cNvSpPr>
          <p:nvPr>
            <p:ph idx="1"/>
          </p:nvPr>
        </p:nvSpPr>
        <p:spPr/>
        <p:txBody>
          <a:bodyPr/>
          <a:lstStyle/>
          <a:p>
            <a:r>
              <a:rPr lang="en-CA" sz="2800" dirty="0" smtClean="0"/>
              <a:t>Name Change/Gender marker Change</a:t>
            </a:r>
          </a:p>
          <a:p>
            <a:r>
              <a:rPr lang="en-CA" sz="2800" dirty="0" smtClean="0"/>
              <a:t>Sports Teams</a:t>
            </a:r>
          </a:p>
          <a:p>
            <a:r>
              <a:rPr lang="en-CA" sz="2800" dirty="0" smtClean="0"/>
              <a:t>Change Rooms/Bathrooms  </a:t>
            </a:r>
          </a:p>
          <a:p>
            <a:r>
              <a:rPr lang="en-CA" sz="2800" dirty="0" smtClean="0"/>
              <a:t>Bullying </a:t>
            </a:r>
            <a:endParaRPr lang="en-US" sz="2800" dirty="0" smtClean="0"/>
          </a:p>
          <a:p>
            <a:r>
              <a:rPr lang="en-CA" sz="2800" dirty="0" smtClean="0"/>
              <a:t>Social Transition</a:t>
            </a:r>
            <a:endParaRPr lang="en-US" sz="2800" dirty="0"/>
          </a:p>
        </p:txBody>
      </p:sp>
    </p:spTree>
    <p:extLst>
      <p:ext uri="{BB962C8B-B14F-4D97-AF65-F5344CB8AC3E}">
        <p14:creationId xmlns:p14="http://schemas.microsoft.com/office/powerpoint/2010/main" val="47524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Challenges - Community </a:t>
            </a:r>
            <a:endParaRPr lang="en-US" dirty="0"/>
          </a:p>
        </p:txBody>
      </p:sp>
      <p:sp>
        <p:nvSpPr>
          <p:cNvPr id="3" name="Content Placeholder 2"/>
          <p:cNvSpPr>
            <a:spLocks noGrp="1"/>
          </p:cNvSpPr>
          <p:nvPr>
            <p:ph idx="1"/>
          </p:nvPr>
        </p:nvSpPr>
        <p:spPr/>
        <p:txBody>
          <a:bodyPr/>
          <a:lstStyle/>
          <a:p>
            <a:r>
              <a:rPr lang="en-CA" sz="2800" dirty="0" smtClean="0"/>
              <a:t>Public Bathrooms </a:t>
            </a:r>
            <a:r>
              <a:rPr lang="en-CA" sz="2800" dirty="0"/>
              <a:t>– carry </a:t>
            </a:r>
            <a:r>
              <a:rPr lang="en-CA" sz="2800" dirty="0" smtClean="0"/>
              <a:t>letter</a:t>
            </a:r>
          </a:p>
          <a:p>
            <a:endParaRPr lang="en-CA" sz="2800" dirty="0"/>
          </a:p>
          <a:p>
            <a:endParaRPr lang="en-US" sz="2800" dirty="0"/>
          </a:p>
        </p:txBody>
      </p:sp>
    </p:spTree>
    <p:extLst>
      <p:ext uri="{BB962C8B-B14F-4D97-AF65-F5344CB8AC3E}">
        <p14:creationId xmlns:p14="http://schemas.microsoft.com/office/powerpoint/2010/main" val="3855174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Resources</a:t>
            </a:r>
            <a:endParaRPr lang="en-US" dirty="0"/>
          </a:p>
        </p:txBody>
      </p:sp>
      <p:sp>
        <p:nvSpPr>
          <p:cNvPr id="3" name="Content Placeholder 2"/>
          <p:cNvSpPr>
            <a:spLocks noGrp="1"/>
          </p:cNvSpPr>
          <p:nvPr>
            <p:ph idx="1"/>
          </p:nvPr>
        </p:nvSpPr>
        <p:spPr/>
        <p:txBody>
          <a:bodyPr/>
          <a:lstStyle/>
          <a:p>
            <a:pPr eaLnBrk="1" hangingPunct="1">
              <a:buFont typeface="Arial" panose="020B0604020202020204" pitchFamily="34" charset="0"/>
              <a:buChar char="•"/>
            </a:pPr>
            <a:r>
              <a:rPr lang="en-US" dirty="0" smtClean="0">
                <a:latin typeface="Calibri" charset="0"/>
              </a:rPr>
              <a:t>Calgary </a:t>
            </a:r>
            <a:r>
              <a:rPr lang="en-US" dirty="0">
                <a:latin typeface="Calibri" charset="0"/>
              </a:rPr>
              <a:t>Sexual Health Centre – 403-283-5580</a:t>
            </a:r>
          </a:p>
          <a:p>
            <a:pPr eaLnBrk="1" hangingPunct="1">
              <a:buFont typeface="Arial" panose="020B0604020202020204" pitchFamily="34" charset="0"/>
              <a:buChar char="•"/>
            </a:pPr>
            <a:r>
              <a:rPr lang="en-US" dirty="0">
                <a:latin typeface="Calibri" charset="0"/>
              </a:rPr>
              <a:t>Trans Lifeline – 1-877-330-6366</a:t>
            </a:r>
          </a:p>
          <a:p>
            <a:pPr eaLnBrk="1" hangingPunct="1">
              <a:buFont typeface="Arial" panose="020B0604020202020204" pitchFamily="34" charset="0"/>
              <a:buChar char="•"/>
            </a:pPr>
            <a:r>
              <a:rPr lang="en-US" dirty="0" smtClean="0">
                <a:latin typeface="Calibri" charset="0"/>
              </a:rPr>
              <a:t>ACH </a:t>
            </a:r>
            <a:r>
              <a:rPr lang="en-US" dirty="0">
                <a:latin typeface="Calibri" charset="0"/>
              </a:rPr>
              <a:t>Metta Clinic (Youth – Age 6 – 23 y)</a:t>
            </a:r>
          </a:p>
          <a:p>
            <a:pPr marL="857250" lvl="2" indent="0">
              <a:buNone/>
            </a:pPr>
            <a:r>
              <a:rPr lang="en-US" dirty="0">
                <a:latin typeface="Calibri" charset="0"/>
              </a:rPr>
              <a:t>Fax: 403-955-7639</a:t>
            </a:r>
          </a:p>
          <a:p>
            <a:pPr eaLnBrk="1" hangingPunct="1">
              <a:buFont typeface="Arial" panose="020B0604020202020204" pitchFamily="34" charset="0"/>
              <a:buChar char="•"/>
            </a:pPr>
            <a:r>
              <a:rPr lang="en-US" dirty="0">
                <a:latin typeface="Calibri" charset="0"/>
              </a:rPr>
              <a:t>FMC Gender Clinic (Adult – Age &gt; ~15 y)</a:t>
            </a:r>
          </a:p>
          <a:p>
            <a:pPr marL="857250" lvl="2" indent="0">
              <a:buNone/>
            </a:pPr>
            <a:r>
              <a:rPr lang="en-US" dirty="0">
                <a:latin typeface="Calibri" charset="0"/>
              </a:rPr>
              <a:t>Fax: 403-944-2409</a:t>
            </a:r>
          </a:p>
          <a:p>
            <a:endParaRPr lang="en-US" dirty="0"/>
          </a:p>
        </p:txBody>
      </p:sp>
    </p:spTree>
    <p:extLst>
      <p:ext uri="{BB962C8B-B14F-4D97-AF65-F5344CB8AC3E}">
        <p14:creationId xmlns:p14="http://schemas.microsoft.com/office/powerpoint/2010/main" val="1124276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Metta clinic</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CA" dirty="0" smtClean="0"/>
              <a:t>Resources of 1 psychiatrist, 1 adolescent medicine specialist, 2 endocrinologists, 3 nurses, 3 social workers, and 1 clerk</a:t>
            </a:r>
          </a:p>
          <a:p>
            <a:pPr>
              <a:buFont typeface="Arial" panose="020B0604020202020204" pitchFamily="34" charset="0"/>
              <a:buChar char="•"/>
            </a:pPr>
            <a:r>
              <a:rPr lang="en-CA" dirty="0" smtClean="0"/>
              <a:t>Physician referral required</a:t>
            </a:r>
          </a:p>
          <a:p>
            <a:pPr>
              <a:buFont typeface="Arial" panose="020B0604020202020204" pitchFamily="34" charset="0"/>
              <a:buChar char="•"/>
            </a:pPr>
            <a:r>
              <a:rPr lang="en-CA" dirty="0" smtClean="0"/>
              <a:t>One half day a month – (no designated AHS   </a:t>
            </a:r>
          </a:p>
          <a:p>
            <a:pPr>
              <a:buFont typeface="Arial" panose="020B0604020202020204" pitchFamily="34" charset="0"/>
              <a:buChar char="•"/>
            </a:pPr>
            <a:r>
              <a:rPr lang="en-CA" dirty="0" smtClean="0"/>
              <a:t>                                         funding as yet)</a:t>
            </a:r>
          </a:p>
          <a:p>
            <a:pPr>
              <a:buFont typeface="Arial" panose="020B0604020202020204" pitchFamily="34" charset="0"/>
              <a:buChar char="•"/>
            </a:pPr>
            <a:r>
              <a:rPr lang="en-CA" dirty="0" smtClean="0"/>
              <a:t>Booking into 2018</a:t>
            </a:r>
            <a:endParaRPr lang="en-US" dirty="0"/>
          </a:p>
        </p:txBody>
      </p:sp>
    </p:spTree>
    <p:extLst>
      <p:ext uri="{BB962C8B-B14F-4D97-AF65-F5344CB8AC3E}">
        <p14:creationId xmlns:p14="http://schemas.microsoft.com/office/powerpoint/2010/main" val="2675102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does this mean for our nursing practise?</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2457828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 what does this mean for our nursing practise?</a:t>
            </a:r>
            <a:endParaRPr lang="en-CA" dirty="0"/>
          </a:p>
        </p:txBody>
      </p:sp>
      <p:sp>
        <p:nvSpPr>
          <p:cNvPr id="3" name="Content Placeholder 2"/>
          <p:cNvSpPr>
            <a:spLocks noGrp="1"/>
          </p:cNvSpPr>
          <p:nvPr>
            <p:ph idx="1"/>
          </p:nvPr>
        </p:nvSpPr>
        <p:spPr/>
        <p:txBody>
          <a:bodyPr/>
          <a:lstStyle/>
          <a:p>
            <a:r>
              <a:rPr lang="en-CA" dirty="0" smtClean="0"/>
              <a:t>- ask any patient “what name do you go by”</a:t>
            </a:r>
          </a:p>
          <a:p>
            <a:r>
              <a:rPr lang="en-CA" dirty="0" smtClean="0"/>
              <a:t>- if gender in question, ask what pronoun they would like (he, she, they)</a:t>
            </a:r>
          </a:p>
          <a:p>
            <a:r>
              <a:rPr lang="en-CA" dirty="0" smtClean="0"/>
              <a:t>- don’t make assumptions, every transgendered person is as different as every hetero person</a:t>
            </a:r>
          </a:p>
          <a:p>
            <a:r>
              <a:rPr lang="en-CA" dirty="0" smtClean="0"/>
              <a:t>-modesty is even more of a concern</a:t>
            </a:r>
          </a:p>
          <a:p>
            <a:r>
              <a:rPr lang="en-CA" dirty="0" smtClean="0"/>
              <a:t>- this is not a </a:t>
            </a:r>
            <a:r>
              <a:rPr lang="en-CA" smtClean="0"/>
              <a:t>“phase”</a:t>
            </a:r>
            <a:endParaRPr lang="en-CA" dirty="0"/>
          </a:p>
        </p:txBody>
      </p:sp>
    </p:spTree>
    <p:extLst>
      <p:ext uri="{BB962C8B-B14F-4D97-AF65-F5344CB8AC3E}">
        <p14:creationId xmlns:p14="http://schemas.microsoft.com/office/powerpoint/2010/main" val="239608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961" y="381000"/>
            <a:ext cx="5932487" cy="585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252" y="6393021"/>
            <a:ext cx="8319052" cy="415498"/>
          </a:xfrm>
          <a:prstGeom prst="rect">
            <a:avLst/>
          </a:prstGeom>
          <a:noFill/>
        </p:spPr>
        <p:txBody>
          <a:bodyPr wrap="square" rtlCol="0">
            <a:spAutoFit/>
          </a:bodyPr>
          <a:lstStyle/>
          <a:p>
            <a:pPr marL="0" indent="0">
              <a:spcBef>
                <a:spcPts val="0"/>
              </a:spcBef>
              <a:spcAft>
                <a:spcPts val="0"/>
              </a:spcAft>
              <a:buNone/>
            </a:pPr>
            <a:r>
              <a:rPr lang="en-US" sz="1050" dirty="0"/>
              <a:t>American Psychiatric Association (2013). Diagnostic and statistical manual of mental disorders: DSM-5 (Washington, DC: Arlington, Va. : American Psychiatric Publishing, c2013.).</a:t>
            </a:r>
          </a:p>
        </p:txBody>
      </p:sp>
    </p:spTree>
    <p:extLst>
      <p:ext uri="{BB962C8B-B14F-4D97-AF65-F5344CB8AC3E}">
        <p14:creationId xmlns:p14="http://schemas.microsoft.com/office/powerpoint/2010/main" val="2124490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107" y="76200"/>
            <a:ext cx="6119218" cy="595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5175" y="6248400"/>
            <a:ext cx="8309225" cy="677108"/>
          </a:xfrm>
          <a:prstGeom prst="rect">
            <a:avLst/>
          </a:prstGeom>
          <a:noFill/>
        </p:spPr>
        <p:txBody>
          <a:bodyPr wrap="square" rtlCol="0">
            <a:spAutoFit/>
          </a:bodyPr>
          <a:lstStyle/>
          <a:p>
            <a:r>
              <a:rPr lang="en-US" sz="1000" dirty="0"/>
              <a:t>American Psychiatric Association (2013). Diagnostic and statistical manual of mental disorders: DSM-5 (Washington, DC: Arlington, Va. : American Psychiatric Publishing, c2013.).</a:t>
            </a:r>
          </a:p>
          <a:p>
            <a:endParaRPr lang="en-US" dirty="0"/>
          </a:p>
        </p:txBody>
      </p:sp>
    </p:spTree>
    <p:extLst>
      <p:ext uri="{BB962C8B-B14F-4D97-AF65-F5344CB8AC3E}">
        <p14:creationId xmlns:p14="http://schemas.microsoft.com/office/powerpoint/2010/main" val="11475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CA" dirty="0" smtClean="0"/>
              <a:t>Objectives</a:t>
            </a:r>
            <a:endParaRPr lang="en-US" dirty="0"/>
          </a:p>
        </p:txBody>
      </p:sp>
      <p:sp>
        <p:nvSpPr>
          <p:cNvPr id="4" name="Content Placeholder 3"/>
          <p:cNvSpPr>
            <a:spLocks noGrp="1"/>
          </p:cNvSpPr>
          <p:nvPr>
            <p:ph idx="1"/>
          </p:nvPr>
        </p:nvSpPr>
        <p:spPr/>
        <p:txBody>
          <a:bodyPr/>
          <a:lstStyle/>
          <a:p>
            <a:pPr>
              <a:buNone/>
            </a:pPr>
            <a:r>
              <a:rPr lang="en-CA" dirty="0" smtClean="0"/>
              <a:t>1. To better understand the sexual and gender   </a:t>
            </a:r>
          </a:p>
          <a:p>
            <a:pPr>
              <a:buNone/>
            </a:pPr>
            <a:r>
              <a:rPr lang="en-CA" dirty="0" smtClean="0"/>
              <a:t>    continuums</a:t>
            </a:r>
          </a:p>
          <a:p>
            <a:pPr>
              <a:buNone/>
            </a:pPr>
            <a:r>
              <a:rPr lang="en-CA" dirty="0" smtClean="0"/>
              <a:t>2. To increase knowledge of the gender transition process</a:t>
            </a:r>
          </a:p>
          <a:p>
            <a:pPr>
              <a:buNone/>
            </a:pPr>
            <a:r>
              <a:rPr lang="en-CA" dirty="0" smtClean="0"/>
              <a:t>3. How to relate to this population in your nursing practice </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e Genderbread Person"/>
          <p:cNvPicPr>
            <a:picLocks noChangeAspect="1" noChangeArrowheads="1"/>
          </p:cNvPicPr>
          <p:nvPr/>
        </p:nvPicPr>
        <p:blipFill>
          <a:blip r:embed="rId3" cstate="print"/>
          <a:srcRect/>
          <a:stretch>
            <a:fillRect/>
          </a:stretch>
        </p:blipFill>
        <p:spPr bwMode="auto">
          <a:xfrm>
            <a:off x="228600" y="381000"/>
            <a:ext cx="8734425"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t>LGBTQ</a:t>
            </a:r>
            <a:endParaRPr lang="en-US" dirty="0"/>
          </a:p>
        </p:txBody>
      </p:sp>
      <p:sp>
        <p:nvSpPr>
          <p:cNvPr id="4" name="Content Placeholder 3"/>
          <p:cNvSpPr>
            <a:spLocks noGrp="1"/>
          </p:cNvSpPr>
          <p:nvPr>
            <p:ph idx="1"/>
          </p:nvPr>
        </p:nvSpPr>
        <p:spPr/>
        <p:txBody>
          <a:bodyPr/>
          <a:lstStyle/>
          <a:p>
            <a:pPr>
              <a:buNone/>
            </a:pPr>
            <a:r>
              <a:rPr lang="en-CA" dirty="0" smtClean="0"/>
              <a:t>Lesbian</a:t>
            </a:r>
          </a:p>
          <a:p>
            <a:pPr>
              <a:buNone/>
            </a:pPr>
            <a:r>
              <a:rPr lang="en-CA" dirty="0" smtClean="0"/>
              <a:t>Gay</a:t>
            </a:r>
          </a:p>
          <a:p>
            <a:pPr>
              <a:buNone/>
            </a:pPr>
            <a:r>
              <a:rPr lang="en-CA" dirty="0" smtClean="0"/>
              <a:t>Bisexual</a:t>
            </a:r>
          </a:p>
          <a:p>
            <a:pPr>
              <a:buNone/>
            </a:pPr>
            <a:r>
              <a:rPr lang="en-CA" dirty="0" smtClean="0"/>
              <a:t>Transgender</a:t>
            </a:r>
          </a:p>
          <a:p>
            <a:pPr>
              <a:buNone/>
            </a:pPr>
            <a:r>
              <a:rPr lang="en-CA" dirty="0" smtClean="0"/>
              <a:t>Queer (fluidity of gender expression)</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CA" dirty="0" smtClean="0"/>
              <a:t>Definition</a:t>
            </a:r>
            <a:endParaRPr lang="en-US" dirty="0"/>
          </a:p>
        </p:txBody>
      </p:sp>
      <p:sp>
        <p:nvSpPr>
          <p:cNvPr id="12291" name="Content Placeholder 2"/>
          <p:cNvSpPr>
            <a:spLocks noGrp="1"/>
          </p:cNvSpPr>
          <p:nvPr>
            <p:ph idx="1"/>
          </p:nvPr>
        </p:nvSpPr>
        <p:spPr>
          <a:xfrm>
            <a:off x="304800" y="1554163"/>
            <a:ext cx="8686800" cy="5151437"/>
          </a:xfrm>
        </p:spPr>
        <p:txBody>
          <a:bodyPr/>
          <a:lstStyle/>
          <a:p>
            <a:pPr eaLnBrk="1" hangingPunct="1">
              <a:defRPr/>
            </a:pPr>
            <a:endParaRPr lang="en-CA" altLang="en-US" dirty="0" smtClean="0"/>
          </a:p>
          <a:p>
            <a:pPr marL="0" indent="0" eaLnBrk="1" hangingPunct="1">
              <a:buFont typeface="Wingdings 2" pitchFamily="18" charset="2"/>
              <a:buNone/>
              <a:defRPr/>
            </a:pPr>
            <a:r>
              <a:rPr lang="en-CA" altLang="en-US" dirty="0" smtClean="0"/>
              <a:t>“Individuals with gender dysphoria have a marked incongruence between the gender they have been assigned at birth and their experienced/expressed gender.”</a:t>
            </a:r>
          </a:p>
          <a:p>
            <a:pPr marL="0" indent="0" eaLnBrk="1" hangingPunct="1">
              <a:buFont typeface="Wingdings 2" pitchFamily="18" charset="2"/>
              <a:buNone/>
              <a:defRPr/>
            </a:pPr>
            <a:endParaRPr lang="en-CA" altLang="en-US" dirty="0"/>
          </a:p>
          <a:p>
            <a:pPr marL="0" indent="0" eaLnBrk="1" hangingPunct="1">
              <a:buFont typeface="Wingdings 2" pitchFamily="18" charset="2"/>
              <a:buNone/>
              <a:defRPr/>
            </a:pPr>
            <a:endParaRPr lang="en-CA" altLang="en-US" dirty="0" smtClean="0"/>
          </a:p>
          <a:p>
            <a:pPr marL="0" indent="0" eaLnBrk="1" hangingPunct="1">
              <a:buFont typeface="Wingdings 2" pitchFamily="18" charset="2"/>
              <a:buNone/>
              <a:defRPr/>
            </a:pPr>
            <a:r>
              <a:rPr lang="en-CA" altLang="en-US" sz="1400" dirty="0" smtClean="0">
                <a:solidFill>
                  <a:srgbClr val="00B0F0"/>
                </a:solidFill>
                <a:latin typeface="Times New Roman" pitchFamily="18" charset="0"/>
                <a:cs typeface="Times New Roman" pitchFamily="18" charset="0"/>
              </a:rPr>
              <a:t>American Psychiatric Association: Diagnostic and statistical manual of mental disorders, fifth edition. Arlington, VA, APA, 2013.</a:t>
            </a:r>
          </a:p>
          <a:p>
            <a:pPr marL="0" indent="0" eaLnBrk="1" hangingPunct="1">
              <a:buFont typeface="Wingdings 2" pitchFamily="18" charset="2"/>
              <a:buNone/>
              <a:defRPr/>
            </a:pPr>
            <a:endParaRPr lang="en-US" alt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3431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persisters</a:t>
            </a:r>
            <a:endParaRPr lang="en-CA" dirty="0"/>
          </a:p>
        </p:txBody>
      </p:sp>
      <p:sp>
        <p:nvSpPr>
          <p:cNvPr id="3" name="Content Placeholder 2"/>
          <p:cNvSpPr>
            <a:spLocks noGrp="1"/>
          </p:cNvSpPr>
          <p:nvPr>
            <p:ph idx="1"/>
          </p:nvPr>
        </p:nvSpPr>
        <p:spPr/>
        <p:txBody>
          <a:bodyPr/>
          <a:lstStyle/>
          <a:p>
            <a:r>
              <a:rPr lang="en-CA" dirty="0" err="1" smtClean="0"/>
              <a:t>Prepubertal</a:t>
            </a:r>
            <a:r>
              <a:rPr lang="en-CA" dirty="0" smtClean="0"/>
              <a:t> – few studies</a:t>
            </a:r>
          </a:p>
          <a:p>
            <a:pPr marL="0" indent="0">
              <a:buNone/>
            </a:pPr>
            <a:r>
              <a:rPr lang="en-CA" dirty="0" smtClean="0"/>
              <a:t>                     * 6-23% of children presenting </a:t>
            </a:r>
          </a:p>
          <a:p>
            <a:pPr marL="0" indent="0">
              <a:buNone/>
            </a:pPr>
            <a:r>
              <a:rPr lang="en-CA" dirty="0" smtClean="0"/>
              <a:t>                       with gender dysphoria persist </a:t>
            </a:r>
          </a:p>
          <a:p>
            <a:pPr marL="0" indent="0">
              <a:buNone/>
            </a:pPr>
            <a:r>
              <a:rPr lang="en-CA" dirty="0" smtClean="0"/>
              <a:t>                       into adulthood</a:t>
            </a:r>
          </a:p>
          <a:p>
            <a:pPr>
              <a:buNone/>
            </a:pPr>
            <a:endParaRPr lang="en-CA" dirty="0" smtClean="0"/>
          </a:p>
          <a:p>
            <a:r>
              <a:rPr lang="en-CA" dirty="0" smtClean="0"/>
              <a:t>Adolescence – most presenting with gender </a:t>
            </a:r>
            <a:r>
              <a:rPr lang="en-CA" dirty="0" err="1" smtClean="0"/>
              <a:t>dysphoria</a:t>
            </a:r>
            <a:r>
              <a:rPr lang="en-CA" dirty="0" smtClean="0"/>
              <a:t> persist into adulthood</a:t>
            </a:r>
          </a:p>
          <a:p>
            <a:endParaRPr lang="en-CA" dirty="0" smtClean="0"/>
          </a:p>
          <a:p>
            <a:r>
              <a:rPr lang="en-CA" altLang="en-US" sz="1400" dirty="0" smtClean="0">
                <a:solidFill>
                  <a:srgbClr val="00B0F0"/>
                </a:solidFill>
                <a:latin typeface="Times New Roman" pitchFamily="18" charset="0"/>
                <a:cs typeface="Times New Roman" pitchFamily="18" charset="0"/>
              </a:rPr>
              <a:t>International Journal of  </a:t>
            </a:r>
            <a:r>
              <a:rPr lang="en-CA" altLang="en-US" sz="1400" dirty="0" err="1" smtClean="0">
                <a:solidFill>
                  <a:srgbClr val="00B0F0"/>
                </a:solidFill>
                <a:latin typeface="Times New Roman" pitchFamily="18" charset="0"/>
                <a:cs typeface="Times New Roman" pitchFamily="18" charset="0"/>
              </a:rPr>
              <a:t>Transgenderism</a:t>
            </a:r>
            <a:r>
              <a:rPr lang="en-CA" altLang="en-US" sz="1400" dirty="0" smtClean="0">
                <a:solidFill>
                  <a:srgbClr val="00B0F0"/>
                </a:solidFill>
                <a:latin typeface="Times New Roman" pitchFamily="18" charset="0"/>
                <a:cs typeface="Times New Roman" pitchFamily="18" charset="0"/>
              </a:rPr>
              <a:t>: seventh version of the Standards of Care, 13(4), 165-232. doi:10.1080/15532739.2011.700873</a:t>
            </a:r>
          </a:p>
          <a:p>
            <a:endParaRPr lang="en-CA"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CA" dirty="0" smtClean="0"/>
              <a:t>Emerging Population in Calgary</a:t>
            </a:r>
            <a:endParaRPr lang="en-US" dirty="0"/>
          </a:p>
        </p:txBody>
      </p:sp>
      <p:sp>
        <p:nvSpPr>
          <p:cNvPr id="12291" name="Content Placeholder 2"/>
          <p:cNvSpPr>
            <a:spLocks noGrp="1"/>
          </p:cNvSpPr>
          <p:nvPr>
            <p:ph idx="1"/>
          </p:nvPr>
        </p:nvSpPr>
        <p:spPr>
          <a:xfrm>
            <a:off x="228600" y="1600200"/>
            <a:ext cx="8763000" cy="5105400"/>
          </a:xfrm>
        </p:spPr>
        <p:txBody>
          <a:bodyPr/>
          <a:lstStyle/>
          <a:p>
            <a:pPr marL="0" indent="0" eaLnBrk="1" hangingPunct="1">
              <a:buFont typeface="Wingdings 2" pitchFamily="18" charset="2"/>
              <a:buNone/>
              <a:defRPr/>
            </a:pPr>
            <a:r>
              <a:rPr lang="en-US" altLang="en-US" sz="2800" dirty="0" smtClean="0"/>
              <a:t>Pooled research from US estimates 0.3% prevalence in adults</a:t>
            </a:r>
          </a:p>
          <a:p>
            <a:pPr marL="0" indent="0" eaLnBrk="1" hangingPunct="1">
              <a:buFont typeface="Wingdings 2" pitchFamily="18" charset="2"/>
              <a:buNone/>
              <a:defRPr/>
            </a:pPr>
            <a:endParaRPr lang="en-US" altLang="en-US" sz="2800" dirty="0" smtClean="0"/>
          </a:p>
          <a:p>
            <a:pPr marL="0" indent="0" eaLnBrk="1" hangingPunct="1">
              <a:buFont typeface="Wingdings 2" pitchFamily="18" charset="2"/>
              <a:buNone/>
              <a:defRPr/>
            </a:pPr>
            <a:r>
              <a:rPr lang="en-US" altLang="en-US" sz="2800" dirty="0" smtClean="0"/>
              <a:t>In Alberta – 12,000</a:t>
            </a:r>
          </a:p>
          <a:p>
            <a:pPr marL="0" indent="0" eaLnBrk="1" hangingPunct="1">
              <a:buFont typeface="Wingdings 2" pitchFamily="18" charset="2"/>
              <a:buNone/>
              <a:defRPr/>
            </a:pPr>
            <a:r>
              <a:rPr lang="en-US" altLang="en-US" sz="2800" dirty="0" smtClean="0"/>
              <a:t>In Calgary –  3600</a:t>
            </a:r>
          </a:p>
          <a:p>
            <a:pPr marL="0" indent="0" eaLnBrk="1" hangingPunct="1">
              <a:buFont typeface="Wingdings 2" pitchFamily="18" charset="2"/>
              <a:buNone/>
              <a:defRPr/>
            </a:pPr>
            <a:r>
              <a:rPr lang="en-US" altLang="en-US" sz="2800" dirty="0" smtClean="0"/>
              <a:t>In Metta clinic –2015- 80</a:t>
            </a:r>
          </a:p>
          <a:p>
            <a:pPr marL="0" indent="0" eaLnBrk="1" hangingPunct="1">
              <a:buFont typeface="Wingdings 2" pitchFamily="18" charset="2"/>
              <a:buNone/>
              <a:defRPr/>
            </a:pPr>
            <a:r>
              <a:rPr lang="en-US" altLang="en-US" sz="2800" dirty="0" smtClean="0"/>
              <a:t>                       - 2016- 137</a:t>
            </a:r>
          </a:p>
          <a:p>
            <a:pPr marL="0" indent="0" eaLnBrk="1" hangingPunct="1">
              <a:buFont typeface="Wingdings 2" pitchFamily="18" charset="2"/>
              <a:buNone/>
              <a:defRPr/>
            </a:pPr>
            <a:r>
              <a:rPr lang="en-US" altLang="en-US" sz="2800" dirty="0" smtClean="0"/>
              <a:t>                       - now a two and ½ year wait list for an      </a:t>
            </a:r>
          </a:p>
          <a:p>
            <a:pPr marL="0" indent="0" eaLnBrk="1" hangingPunct="1">
              <a:buFont typeface="Wingdings 2" pitchFamily="18" charset="2"/>
              <a:buNone/>
              <a:defRPr/>
            </a:pPr>
            <a:r>
              <a:rPr lang="en-US" altLang="en-US" sz="2800" dirty="0"/>
              <a:t> </a:t>
            </a:r>
            <a:r>
              <a:rPr lang="en-US" altLang="en-US" sz="2800" dirty="0" smtClean="0"/>
              <a:t>                        initial assessment</a:t>
            </a:r>
          </a:p>
        </p:txBody>
      </p:sp>
      <p:sp>
        <p:nvSpPr>
          <p:cNvPr id="3" name="TextBox 2"/>
          <p:cNvSpPr txBox="1"/>
          <p:nvPr/>
        </p:nvSpPr>
        <p:spPr>
          <a:xfrm>
            <a:off x="76200" y="6172200"/>
            <a:ext cx="8915400" cy="1123384"/>
          </a:xfrm>
          <a:prstGeom prst="rect">
            <a:avLst/>
          </a:prstGeom>
          <a:noFill/>
        </p:spPr>
        <p:txBody>
          <a:bodyPr wrap="square" rtlCol="0">
            <a:spAutoFit/>
          </a:bodyPr>
          <a:lstStyle/>
          <a:p>
            <a:pPr algn="r">
              <a:spcBef>
                <a:spcPct val="50000"/>
              </a:spcBef>
            </a:pPr>
            <a:r>
              <a:rPr lang="en-US" sz="1400" dirty="0"/>
              <a:t>Gates, G. (2011). </a:t>
            </a:r>
            <a:r>
              <a:rPr lang="en-US" sz="1400" i="1" dirty="0"/>
              <a:t>How many people are lesbian, gay, bisexual, and transgender?</a:t>
            </a:r>
            <a:r>
              <a:rPr lang="en-US" sz="1400" dirty="0"/>
              <a:t> (Research Brief) (p. 8). Los Angeles, CA: The Williams Institute, ULCA School of Law.</a:t>
            </a:r>
          </a:p>
          <a:p>
            <a:pPr algn="r">
              <a:spcBef>
                <a:spcPct val="50000"/>
              </a:spcBef>
            </a:pPr>
            <a:endParaRPr lang="en-US" sz="1400" dirty="0">
              <a:latin typeface="Calibri" charset="0"/>
            </a:endParaRP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2403</TotalTime>
  <Words>1600</Words>
  <Application>Microsoft Office PowerPoint</Application>
  <PresentationFormat>On-screen Show (4:3)</PresentationFormat>
  <Paragraphs>185</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Franklin Gothic Book</vt:lpstr>
      <vt:lpstr>Franklin Gothic Medium</vt:lpstr>
      <vt:lpstr>Times New Roman</vt:lpstr>
      <vt:lpstr>Wingdings 2</vt:lpstr>
      <vt:lpstr>Trek</vt:lpstr>
      <vt:lpstr>A Brave New World for us</vt:lpstr>
      <vt:lpstr>Gender Dysphoria</vt:lpstr>
      <vt:lpstr>Objectives</vt:lpstr>
      <vt:lpstr>PowerPoint Presentation</vt:lpstr>
      <vt:lpstr>LGBTQ</vt:lpstr>
      <vt:lpstr>Definition</vt:lpstr>
      <vt:lpstr>PowerPoint Presentation</vt:lpstr>
      <vt:lpstr>persisters</vt:lpstr>
      <vt:lpstr>Emerging Population in Calgary</vt:lpstr>
      <vt:lpstr>Interventions</vt:lpstr>
      <vt:lpstr>Interventions</vt:lpstr>
      <vt:lpstr>FTM - Testosterone</vt:lpstr>
      <vt:lpstr>PowerPoint Presentation</vt:lpstr>
      <vt:lpstr>MTF – Estrogen</vt:lpstr>
      <vt:lpstr>PowerPoint Presentation</vt:lpstr>
      <vt:lpstr>interventions</vt:lpstr>
      <vt:lpstr>FTM - Surgery</vt:lpstr>
      <vt:lpstr>MTF - Surgery</vt:lpstr>
      <vt:lpstr>Introduction of our Special Guests</vt:lpstr>
      <vt:lpstr>challenges – Health Care Related</vt:lpstr>
      <vt:lpstr>Health Care related</vt:lpstr>
      <vt:lpstr>challenges– SCHOOL</vt:lpstr>
      <vt:lpstr>Challenges - Community </vt:lpstr>
      <vt:lpstr>Resources</vt:lpstr>
      <vt:lpstr>Metta clinic</vt:lpstr>
      <vt:lpstr>So what does this mean for our nursing practise?</vt:lpstr>
      <vt:lpstr>So what does this mean for our nursing practise?</vt:lpstr>
      <vt:lpstr>PowerPoint Presentation</vt:lpstr>
      <vt:lpstr>PowerPoint Presentation</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Dysphoria</dc:title>
  <dc:creator>RWadman</dc:creator>
  <cp:lastModifiedBy>Eileen Pyra</cp:lastModifiedBy>
  <cp:revision>173</cp:revision>
  <cp:lastPrinted>2016-04-25T17:48:25Z</cp:lastPrinted>
  <dcterms:created xsi:type="dcterms:W3CDTF">2015-03-31T15:14:02Z</dcterms:created>
  <dcterms:modified xsi:type="dcterms:W3CDTF">2016-11-22T16:04:42Z</dcterms:modified>
</cp:coreProperties>
</file>